
<file path=[Content_Types].xml><?xml version="1.0" encoding="utf-8"?>
<Types xmlns="http://schemas.openxmlformats.org/package/2006/content-types">
  <Default Extension="2"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Lst>
  <p:sldIdLst>
    <p:sldId id="280" r:id="rId5"/>
    <p:sldId id="281" r:id="rId6"/>
    <p:sldId id="284" r:id="rId7"/>
    <p:sldId id="285" r:id="rId8"/>
    <p:sldId id="286" r:id="rId9"/>
    <p:sldId id="293" r:id="rId10"/>
    <p:sldId id="297" r:id="rId11"/>
    <p:sldId id="296" r:id="rId12"/>
    <p:sldId id="295" r:id="rId13"/>
    <p:sldId id="294" r:id="rId14"/>
    <p:sldId id="318" r:id="rId15"/>
    <p:sldId id="320" r:id="rId16"/>
    <p:sldId id="319" r:id="rId17"/>
    <p:sldId id="302" r:id="rId18"/>
    <p:sldId id="300" r:id="rId19"/>
    <p:sldId id="299" r:id="rId20"/>
    <p:sldId id="298" r:id="rId21"/>
    <p:sldId id="307" r:id="rId22"/>
    <p:sldId id="308" r:id="rId23"/>
    <p:sldId id="309" r:id="rId24"/>
    <p:sldId id="310" r:id="rId25"/>
    <p:sldId id="311" r:id="rId26"/>
    <p:sldId id="315" r:id="rId27"/>
    <p:sldId id="312" r:id="rId28"/>
    <p:sldId id="321" r:id="rId29"/>
    <p:sldId id="31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F15562-26B2-4CA4-8CC4-B3552C353FAD}">
          <p14:sldIdLst>
            <p14:sldId id="280"/>
            <p14:sldId id="281"/>
            <p14:sldId id="284"/>
            <p14:sldId id="285"/>
            <p14:sldId id="286"/>
            <p14:sldId id="293"/>
            <p14:sldId id="297"/>
            <p14:sldId id="296"/>
            <p14:sldId id="295"/>
            <p14:sldId id="294"/>
            <p14:sldId id="318"/>
            <p14:sldId id="320"/>
            <p14:sldId id="319"/>
            <p14:sldId id="302"/>
            <p14:sldId id="300"/>
            <p14:sldId id="299"/>
            <p14:sldId id="298"/>
            <p14:sldId id="307"/>
            <p14:sldId id="308"/>
            <p14:sldId id="309"/>
            <p14:sldId id="310"/>
            <p14:sldId id="311"/>
            <p14:sldId id="315"/>
            <p14:sldId id="312"/>
            <p14:sldId id="321"/>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836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34793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747672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8878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56831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3605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97437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535181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3899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57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620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616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09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319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1842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5" name="Date Placeholder 4"/>
          <p:cNvSpPr>
            <a:spLocks noGrp="1"/>
          </p:cNvSpPr>
          <p:nvPr>
            <p:ph type="dt" sz="half" idx="10"/>
          </p:nvPr>
        </p:nvSpPr>
        <p:spPr/>
        <p:txBody>
          <a:bodyPr/>
          <a:lstStyle/>
          <a:p>
            <a:fld id="{9EA15526-7079-4B7B-987C-1B5FAE11A0FF}" type="datetime1">
              <a:rPr lang="en-US" smtClean="0"/>
              <a:t>9/1/2022</a:t>
            </a:fld>
            <a:endParaRPr lang="en-US" dirty="0"/>
          </a:p>
        </p:txBody>
      </p:sp>
    </p:spTree>
    <p:extLst>
      <p:ext uri="{BB962C8B-B14F-4D97-AF65-F5344CB8AC3E}">
        <p14:creationId xmlns:p14="http://schemas.microsoft.com/office/powerpoint/2010/main" val="257563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9/1/2022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4234089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rawpixel.com/image/38406/free-photo-image-bank-atm-money" TargetMode="External"/><Relationship Id="rId4" Type="http://schemas.openxmlformats.org/officeDocument/2006/relationships/image" Target="../media/image3.2"/></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ixabay.com/en/thank-you-letters-220427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pic>
        <p:nvPicPr>
          <p:cNvPr id="3" name="Picture 2">
            <a:extLst>
              <a:ext uri="{FF2B5EF4-FFF2-40B4-BE49-F238E27FC236}">
                <a16:creationId xmlns:a16="http://schemas.microsoft.com/office/drawing/2014/main" id="{452B0601-557E-3C2F-8ED7-85DCF25C429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313848" y="367958"/>
            <a:ext cx="8653111" cy="6295337"/>
          </a:xfrm>
          <a:prstGeom prst="rect">
            <a:avLst/>
          </a:prstGeom>
        </p:spPr>
      </p:pic>
      <p:sp>
        <p:nvSpPr>
          <p:cNvPr id="4" name="TextBox 3">
            <a:extLst>
              <a:ext uri="{FF2B5EF4-FFF2-40B4-BE49-F238E27FC236}">
                <a16:creationId xmlns:a16="http://schemas.microsoft.com/office/drawing/2014/main" id="{44211B9A-FEB1-C989-2BE5-E64991767F66}"/>
              </a:ext>
            </a:extLst>
          </p:cNvPr>
          <p:cNvSpPr txBox="1"/>
          <p:nvPr/>
        </p:nvSpPr>
        <p:spPr>
          <a:xfrm>
            <a:off x="1905803" y="367958"/>
            <a:ext cx="7607980" cy="584775"/>
          </a:xfrm>
          <a:prstGeom prst="rect">
            <a:avLst/>
          </a:prstGeom>
          <a:noFill/>
        </p:spPr>
        <p:txBody>
          <a:bodyPr wrap="none" rtlCol="0">
            <a:spAutoFit/>
          </a:bodyPr>
          <a:lstStyle/>
          <a:p>
            <a:r>
              <a:rPr lang="en-US" sz="3200" b="1" dirty="0">
                <a:solidFill>
                  <a:srgbClr val="FFFF00"/>
                </a:solidFill>
                <a:latin typeface="Arial" panose="020B0604020202020204" pitchFamily="34" charset="0"/>
                <a:cs typeface="Arial" panose="020B0604020202020204" pitchFamily="34" charset="0"/>
              </a:rPr>
              <a:t>MICRO CREDIT DEFAULTERS MODEL</a:t>
            </a:r>
            <a:endParaRPr lang="en-IN" sz="3200" b="1" dirty="0">
              <a:solidFill>
                <a:srgbClr val="FFFF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45029D1-DAEB-692B-15E1-0345810A5292}"/>
              </a:ext>
            </a:extLst>
          </p:cNvPr>
          <p:cNvSpPr txBox="1"/>
          <p:nvPr/>
        </p:nvSpPr>
        <p:spPr>
          <a:xfrm>
            <a:off x="7434919" y="5535935"/>
            <a:ext cx="2532040" cy="954107"/>
          </a:xfrm>
          <a:prstGeom prst="rect">
            <a:avLst/>
          </a:prstGeom>
          <a:noFill/>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BY</a:t>
            </a:r>
          </a:p>
          <a:p>
            <a:r>
              <a:rPr lang="en-US" sz="2800" b="1" dirty="0">
                <a:solidFill>
                  <a:srgbClr val="FFFF00"/>
                </a:solidFill>
                <a:latin typeface="Arial" panose="020B0604020202020204" pitchFamily="34" charset="0"/>
                <a:cs typeface="Arial" panose="020B0604020202020204" pitchFamily="34" charset="0"/>
              </a:rPr>
              <a:t>V SAMYUKTA</a:t>
            </a:r>
            <a:endParaRPr lang="en-IN"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NUMIRICALCAL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73744" y="1652337"/>
            <a:ext cx="12195209" cy="5121468"/>
          </a:xfrm>
        </p:spPr>
        <p:txBody>
          <a:bodyPr>
            <a:noAutofit/>
          </a:bodyPr>
          <a:lstStyle/>
          <a:p>
            <a:pPr marL="0" indent="0">
              <a:buNone/>
            </a:pPr>
            <a:r>
              <a:rPr lang="en-IN" sz="2400" dirty="0"/>
              <a:t>             </a:t>
            </a:r>
          </a:p>
        </p:txBody>
      </p:sp>
      <p:pic>
        <p:nvPicPr>
          <p:cNvPr id="9" name="Picture 8">
            <a:extLst>
              <a:ext uri="{FF2B5EF4-FFF2-40B4-BE49-F238E27FC236}">
                <a16:creationId xmlns:a16="http://schemas.microsoft.com/office/drawing/2014/main" id="{83307A8B-1ADB-150E-7327-2A8401EF02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35" y="1790366"/>
            <a:ext cx="2876733" cy="1638634"/>
          </a:xfrm>
          <a:prstGeom prst="rect">
            <a:avLst/>
          </a:prstGeom>
          <a:noFill/>
          <a:ln>
            <a:noFill/>
          </a:ln>
        </p:spPr>
      </p:pic>
      <p:pic>
        <p:nvPicPr>
          <p:cNvPr id="12" name="Picture 11">
            <a:extLst>
              <a:ext uri="{FF2B5EF4-FFF2-40B4-BE49-F238E27FC236}">
                <a16:creationId xmlns:a16="http://schemas.microsoft.com/office/drawing/2014/main" id="{0E52A622-4094-A8E5-DB10-C9C2E6783C1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7268" y="1822224"/>
            <a:ext cx="3011124" cy="1606776"/>
          </a:xfrm>
          <a:prstGeom prst="rect">
            <a:avLst/>
          </a:prstGeom>
          <a:noFill/>
          <a:ln>
            <a:noFill/>
          </a:ln>
        </p:spPr>
      </p:pic>
      <p:pic>
        <p:nvPicPr>
          <p:cNvPr id="13" name="Picture 12">
            <a:extLst>
              <a:ext uri="{FF2B5EF4-FFF2-40B4-BE49-F238E27FC236}">
                <a16:creationId xmlns:a16="http://schemas.microsoft.com/office/drawing/2014/main" id="{1FB44462-89B1-93D2-7FE0-63F96B43558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1865396"/>
            <a:ext cx="2963266" cy="1563604"/>
          </a:xfrm>
          <a:prstGeom prst="rect">
            <a:avLst/>
          </a:prstGeom>
          <a:noFill/>
          <a:ln>
            <a:noFill/>
          </a:ln>
        </p:spPr>
      </p:pic>
      <p:pic>
        <p:nvPicPr>
          <p:cNvPr id="14" name="Picture 13">
            <a:extLst>
              <a:ext uri="{FF2B5EF4-FFF2-40B4-BE49-F238E27FC236}">
                <a16:creationId xmlns:a16="http://schemas.microsoft.com/office/drawing/2014/main" id="{61ABBA36-F629-9146-8B4F-98C811E2C80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59266" y="1850298"/>
            <a:ext cx="2943309" cy="1563604"/>
          </a:xfrm>
          <a:prstGeom prst="rect">
            <a:avLst/>
          </a:prstGeom>
          <a:noFill/>
          <a:ln>
            <a:noFill/>
          </a:ln>
        </p:spPr>
      </p:pic>
      <p:pic>
        <p:nvPicPr>
          <p:cNvPr id="16" name="Picture 15">
            <a:extLst>
              <a:ext uri="{FF2B5EF4-FFF2-40B4-BE49-F238E27FC236}">
                <a16:creationId xmlns:a16="http://schemas.microsoft.com/office/drawing/2014/main" id="{C91C7836-A9B4-EA95-6C46-913F8A97DB8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35" y="3656460"/>
            <a:ext cx="3011124" cy="1599396"/>
          </a:xfrm>
          <a:prstGeom prst="rect">
            <a:avLst/>
          </a:prstGeom>
          <a:noFill/>
          <a:ln>
            <a:noFill/>
          </a:ln>
        </p:spPr>
      </p:pic>
      <p:pic>
        <p:nvPicPr>
          <p:cNvPr id="17" name="Picture 16">
            <a:extLst>
              <a:ext uri="{FF2B5EF4-FFF2-40B4-BE49-F238E27FC236}">
                <a16:creationId xmlns:a16="http://schemas.microsoft.com/office/drawing/2014/main" id="{986C7D99-66DB-DD4D-EE2E-7058776C9B6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5938" y="3717561"/>
            <a:ext cx="2963266" cy="1694759"/>
          </a:xfrm>
          <a:prstGeom prst="rect">
            <a:avLst/>
          </a:prstGeom>
          <a:noFill/>
          <a:ln>
            <a:noFill/>
          </a:ln>
        </p:spPr>
      </p:pic>
      <p:pic>
        <p:nvPicPr>
          <p:cNvPr id="18" name="Picture 17">
            <a:extLst>
              <a:ext uri="{FF2B5EF4-FFF2-40B4-BE49-F238E27FC236}">
                <a16:creationId xmlns:a16="http://schemas.microsoft.com/office/drawing/2014/main" id="{1DE24E0B-7B7E-723E-6F07-643AFC44C70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92068" y="3794224"/>
            <a:ext cx="2963266" cy="1602401"/>
          </a:xfrm>
          <a:prstGeom prst="rect">
            <a:avLst/>
          </a:prstGeom>
          <a:noFill/>
          <a:ln>
            <a:noFill/>
          </a:ln>
        </p:spPr>
      </p:pic>
      <p:pic>
        <p:nvPicPr>
          <p:cNvPr id="20" name="Picture 19">
            <a:extLst>
              <a:ext uri="{FF2B5EF4-FFF2-40B4-BE49-F238E27FC236}">
                <a16:creationId xmlns:a16="http://schemas.microsoft.com/office/drawing/2014/main" id="{8FAA42A1-444D-7D7F-DC9D-26CA3E9474B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55519" y="3876926"/>
            <a:ext cx="2847055" cy="1558105"/>
          </a:xfrm>
          <a:prstGeom prst="rect">
            <a:avLst/>
          </a:prstGeom>
          <a:noFill/>
          <a:ln>
            <a:noFill/>
          </a:ln>
        </p:spPr>
      </p:pic>
    </p:spTree>
    <p:extLst>
      <p:ext uri="{BB962C8B-B14F-4D97-AF65-F5344CB8AC3E}">
        <p14:creationId xmlns:p14="http://schemas.microsoft.com/office/powerpoint/2010/main" val="4029513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NUMIRICALCAL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73744" y="1652337"/>
            <a:ext cx="12195209" cy="5121468"/>
          </a:xfrm>
        </p:spPr>
        <p:txBody>
          <a:bodyPr>
            <a:noAutofit/>
          </a:bodyPr>
          <a:lstStyle/>
          <a:p>
            <a:pPr marL="0" indent="0">
              <a:buNone/>
            </a:pPr>
            <a:r>
              <a:rPr lang="en-IN" sz="2400" dirty="0"/>
              <a:t>             </a:t>
            </a:r>
          </a:p>
        </p:txBody>
      </p:sp>
      <p:pic>
        <p:nvPicPr>
          <p:cNvPr id="7" name="Picture 6">
            <a:extLst>
              <a:ext uri="{FF2B5EF4-FFF2-40B4-BE49-F238E27FC236}">
                <a16:creationId xmlns:a16="http://schemas.microsoft.com/office/drawing/2014/main" id="{714D81D9-A791-56D5-083B-4DF33FD0B6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94" y="1812990"/>
            <a:ext cx="2825573" cy="1616009"/>
          </a:xfrm>
          <a:prstGeom prst="rect">
            <a:avLst/>
          </a:prstGeom>
          <a:noFill/>
          <a:ln>
            <a:noFill/>
          </a:ln>
        </p:spPr>
      </p:pic>
      <p:pic>
        <p:nvPicPr>
          <p:cNvPr id="8" name="Picture 7">
            <a:extLst>
              <a:ext uri="{FF2B5EF4-FFF2-40B4-BE49-F238E27FC236}">
                <a16:creationId xmlns:a16="http://schemas.microsoft.com/office/drawing/2014/main" id="{EAD103AA-458F-05B7-59BC-D4BCBD32D47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4478" y="1812991"/>
            <a:ext cx="3029294" cy="1616008"/>
          </a:xfrm>
          <a:prstGeom prst="rect">
            <a:avLst/>
          </a:prstGeom>
          <a:noFill/>
          <a:ln>
            <a:noFill/>
          </a:ln>
        </p:spPr>
      </p:pic>
      <p:pic>
        <p:nvPicPr>
          <p:cNvPr id="10" name="Picture 9">
            <a:extLst>
              <a:ext uri="{FF2B5EF4-FFF2-40B4-BE49-F238E27FC236}">
                <a16:creationId xmlns:a16="http://schemas.microsoft.com/office/drawing/2014/main" id="{41194D03-A2EC-C203-3FFA-96B36A8373B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3982" y="1812990"/>
            <a:ext cx="2987261" cy="1616008"/>
          </a:xfrm>
          <a:prstGeom prst="rect">
            <a:avLst/>
          </a:prstGeom>
          <a:noFill/>
          <a:ln>
            <a:noFill/>
          </a:ln>
        </p:spPr>
      </p:pic>
      <p:pic>
        <p:nvPicPr>
          <p:cNvPr id="11" name="Picture 10">
            <a:extLst>
              <a:ext uri="{FF2B5EF4-FFF2-40B4-BE49-F238E27FC236}">
                <a16:creationId xmlns:a16="http://schemas.microsoft.com/office/drawing/2014/main" id="{63240BB0-6B0A-E49C-C909-5FF61B1BB26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07284" y="1812990"/>
            <a:ext cx="2837581" cy="1616008"/>
          </a:xfrm>
          <a:prstGeom prst="rect">
            <a:avLst/>
          </a:prstGeom>
          <a:noFill/>
          <a:ln>
            <a:noFill/>
          </a:ln>
        </p:spPr>
      </p:pic>
      <p:pic>
        <p:nvPicPr>
          <p:cNvPr id="15" name="Picture 14">
            <a:extLst>
              <a:ext uri="{FF2B5EF4-FFF2-40B4-BE49-F238E27FC236}">
                <a16:creationId xmlns:a16="http://schemas.microsoft.com/office/drawing/2014/main" id="{FB61F74B-1FBD-2FD8-788C-6B2F67B2D3C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94" y="3846998"/>
            <a:ext cx="2825573" cy="1676629"/>
          </a:xfrm>
          <a:prstGeom prst="rect">
            <a:avLst/>
          </a:prstGeom>
          <a:noFill/>
          <a:ln>
            <a:noFill/>
          </a:ln>
        </p:spPr>
      </p:pic>
      <p:pic>
        <p:nvPicPr>
          <p:cNvPr id="19" name="Picture 18">
            <a:extLst>
              <a:ext uri="{FF2B5EF4-FFF2-40B4-BE49-F238E27FC236}">
                <a16:creationId xmlns:a16="http://schemas.microsoft.com/office/drawing/2014/main" id="{5475C7A3-4719-D60A-7081-C7548F04029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94478" y="3711103"/>
            <a:ext cx="3274238" cy="1812525"/>
          </a:xfrm>
          <a:prstGeom prst="rect">
            <a:avLst/>
          </a:prstGeom>
          <a:noFill/>
          <a:ln>
            <a:noFill/>
          </a:ln>
        </p:spPr>
      </p:pic>
      <p:pic>
        <p:nvPicPr>
          <p:cNvPr id="21" name="Picture 20">
            <a:extLst>
              <a:ext uri="{FF2B5EF4-FFF2-40B4-BE49-F238E27FC236}">
                <a16:creationId xmlns:a16="http://schemas.microsoft.com/office/drawing/2014/main" id="{70894A54-3046-FD75-E95A-554BCC5D2C0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68716" y="3846999"/>
            <a:ext cx="2838568" cy="1607737"/>
          </a:xfrm>
          <a:prstGeom prst="rect">
            <a:avLst/>
          </a:prstGeom>
          <a:noFill/>
          <a:ln>
            <a:noFill/>
          </a:ln>
        </p:spPr>
      </p:pic>
      <p:pic>
        <p:nvPicPr>
          <p:cNvPr id="22" name="Picture 21">
            <a:extLst>
              <a:ext uri="{FF2B5EF4-FFF2-40B4-BE49-F238E27FC236}">
                <a16:creationId xmlns:a16="http://schemas.microsoft.com/office/drawing/2014/main" id="{9400B7E9-1B39-3268-94DF-C3649C070499}"/>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43681" y="3873290"/>
            <a:ext cx="2819693" cy="1581446"/>
          </a:xfrm>
          <a:prstGeom prst="rect">
            <a:avLst/>
          </a:prstGeom>
          <a:noFill/>
          <a:ln>
            <a:noFill/>
          </a:ln>
        </p:spPr>
      </p:pic>
    </p:spTree>
    <p:extLst>
      <p:ext uri="{BB962C8B-B14F-4D97-AF65-F5344CB8AC3E}">
        <p14:creationId xmlns:p14="http://schemas.microsoft.com/office/powerpoint/2010/main" val="353130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NUMIRICALCAL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73744" y="1652337"/>
            <a:ext cx="12195209" cy="5121468"/>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DE6CEECA-9823-6BD2-1C89-6419003E8F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2173" y="1736531"/>
            <a:ext cx="7135595" cy="5121469"/>
          </a:xfrm>
          <a:prstGeom prst="rect">
            <a:avLst/>
          </a:prstGeom>
          <a:noFill/>
          <a:ln>
            <a:noFill/>
          </a:ln>
        </p:spPr>
      </p:pic>
    </p:spTree>
    <p:extLst>
      <p:ext uri="{BB962C8B-B14F-4D97-AF65-F5344CB8AC3E}">
        <p14:creationId xmlns:p14="http://schemas.microsoft.com/office/powerpoint/2010/main" val="1582199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NUMIRICALCAL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73744" y="1652337"/>
            <a:ext cx="12195209" cy="5121468"/>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99473FB3-75B3-D406-D417-C620EC85B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35099" y="1784538"/>
            <a:ext cx="5510461" cy="4857065"/>
          </a:xfrm>
          <a:prstGeom prst="rect">
            <a:avLst/>
          </a:prstGeom>
          <a:noFill/>
          <a:ln>
            <a:noFill/>
          </a:ln>
        </p:spPr>
      </p:pic>
    </p:spTree>
    <p:extLst>
      <p:ext uri="{BB962C8B-B14F-4D97-AF65-F5344CB8AC3E}">
        <p14:creationId xmlns:p14="http://schemas.microsoft.com/office/powerpoint/2010/main" val="42212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771049" y="1395664"/>
            <a:ext cx="7786838" cy="5905098"/>
          </a:xfr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Skewness is present in all the columns.</a:t>
            </a:r>
            <a:endPar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in all the columns are widely spread.</a:t>
            </a:r>
            <a:endPar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most of the column’s data is concentrated at some particular values.</a:t>
            </a:r>
            <a:endPar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300"/>
              </a:spcBef>
              <a:spcAft>
                <a:spcPts val="30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most of the column’s outliers are present.</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There are many multicollinearity issues in the dataset.</a:t>
            </a:r>
            <a:endPar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amnt_loans90,cnt_loans90,amnt_loans30,sumamnt_ma_rech30 columns have high multicollinearity issues.</a:t>
            </a:r>
            <a:endPar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understand that these values have less importance towards the model inference. Let us proceed by dropping these columns from the dataset.</a:t>
            </a:r>
            <a:endPar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300"/>
              </a:spcBef>
              <a:spcAft>
                <a:spcPts val="300"/>
              </a:spcAft>
              <a:buFont typeface="Arial" panose="020B0604020202020204" pitchFamily="34" charset="0"/>
              <a:buChar char="•"/>
            </a:pPr>
            <a:endPar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q"/>
            </a:pPr>
            <a:endParaRPr lang="en-IN"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284723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ANALYSIS: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806342" y="1427747"/>
            <a:ext cx="7767588" cy="5303520"/>
          </a:xfrm>
        </p:spPr>
        <p:txBody>
          <a:bodyPr>
            <a:noAutofit/>
          </a:bodyPr>
          <a:lstStyle/>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To tackle the problem, I employed both statistical and analytical methodologies, which mostly included data pre-processing and EDA to examine the connection of independent and dependent characteristics. In addition, before feeding the input data into the machine learning models, I made sure that it was cleaned and scaled.</a:t>
            </a: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We need to anticipate micro credit defaulters for this project, our target column is a categorical data. Which makes this project  as classification challenge. I evaluated the prediction using a variety of classification methods. After a series of assessments, I determined that Extra Trees classifier is the best method for our final model since it has the best r2-score and the smallest difference in r2-score and CV-score of all the algorithms tested</a:t>
            </a: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I used K-Fold cross validation to gain high performance and accuracy. Then hyper parameter tweaked the final model.</a:t>
            </a: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Once I had my desired final model, I made sure to save it before loading the testing data.</a:t>
            </a:r>
          </a:p>
          <a:p>
            <a:pPr lvl="0">
              <a:lnSpc>
                <a:spcPct val="107000"/>
              </a:lnSpc>
              <a:buFont typeface="Wingdings" panose="05000000000000000000" pitchFamily="2" charset="2"/>
              <a:buChar char="q"/>
            </a:pP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1104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DATA CLEANING STEPS: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626670" y="1867300"/>
            <a:ext cx="7517330" cy="5303520"/>
          </a:xfrm>
        </p:spPr>
        <p:txBody>
          <a:bodyPr>
            <a:noAutofit/>
          </a:bodyPr>
          <a:lstStyle/>
          <a:p>
            <a:pPr>
              <a:buFont typeface="Arial" panose="020B0604020202020204" pitchFamily="34" charset="0"/>
              <a:buChar char="•"/>
            </a:pPr>
            <a:r>
              <a:rPr lang="en-IN" dirty="0">
                <a:latin typeface="Calibri" panose="020F0502020204030204" pitchFamily="34" charset="0"/>
                <a:cs typeface="Calibri" panose="020F0502020204030204" pitchFamily="34" charset="0"/>
              </a:rPr>
              <a:t>Datasets I found there is no null values,</a:t>
            </a:r>
          </a:p>
          <a:p>
            <a:pPr>
              <a:buFont typeface="Arial" panose="020B0604020202020204" pitchFamily="34" charset="0"/>
              <a:buChar char="•"/>
            </a:pPr>
            <a:r>
              <a:rPr lang="en-IN" dirty="0">
                <a:latin typeface="Calibri" panose="020F0502020204030204" pitchFamily="34" charset="0"/>
                <a:cs typeface="Calibri" panose="020F0502020204030204" pitchFamily="34" charset="0"/>
              </a:rPr>
              <a:t> Dataset has many outliers and skewness is also present.</a:t>
            </a:r>
            <a:r>
              <a:rPr lang="en-IN" dirty="0">
                <a:effectLst/>
                <a:latin typeface="Calibri" panose="020F0502020204030204" pitchFamily="34" charset="0"/>
                <a:ea typeface="Calibri" panose="020F0502020204030204" pitchFamily="34" charset="0"/>
                <a:cs typeface="Calibri" panose="020F0502020204030204" pitchFamily="34" charset="0"/>
              </a:rPr>
              <a:t> </a:t>
            </a:r>
          </a:p>
          <a:p>
            <a:pPr>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VIF method was used </a:t>
            </a:r>
            <a:r>
              <a:rPr lang="en-IN" dirty="0">
                <a:effectLst/>
                <a:latin typeface="Calibri" panose="020F0502020204030204" pitchFamily="34" charset="0"/>
                <a:ea typeface="Calibri" panose="020F0502020204030204" pitchFamily="34" charset="0"/>
                <a:cs typeface="Calibri" panose="020F0502020204030204" pitchFamily="34" charset="0"/>
              </a:rPr>
              <a:t>to check the correlation between </a:t>
            </a:r>
            <a:r>
              <a:rPr lang="en-IN" dirty="0">
                <a:latin typeface="Calibri" panose="020F0502020204030204" pitchFamily="34" charset="0"/>
                <a:ea typeface="Calibri" panose="020F0502020204030204" pitchFamily="34" charset="0"/>
                <a:cs typeface="Calibri" panose="020F0502020204030204" pitchFamily="34" charset="0"/>
              </a:rPr>
              <a:t>columns.</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IN" dirty="0">
                <a:effectLst/>
                <a:latin typeface="Calibri" panose="020F0502020204030204" pitchFamily="34" charset="0"/>
                <a:ea typeface="Calibri" panose="020F0502020204030204" pitchFamily="34" charset="0"/>
                <a:cs typeface="Calibri" panose="020F0502020204030204" pitchFamily="34" charset="0"/>
              </a:rPr>
              <a:t>Also I have used standardization. Then followed by model building with all </a:t>
            </a:r>
            <a:r>
              <a:rPr lang="en-IN" dirty="0">
                <a:latin typeface="Calibri" panose="020F0502020204030204" pitchFamily="34" charset="0"/>
                <a:ea typeface="Calibri" panose="020F0502020204030204" pitchFamily="34" charset="0"/>
                <a:cs typeface="Calibri" panose="020F0502020204030204" pitchFamily="34" charset="0"/>
              </a:rPr>
              <a:t>classification</a:t>
            </a:r>
            <a:r>
              <a:rPr lang="en-IN" dirty="0">
                <a:effectLst/>
                <a:latin typeface="Calibri" panose="020F0502020204030204" pitchFamily="34" charset="0"/>
                <a:ea typeface="Calibri" panose="020F0502020204030204" pitchFamily="34" charset="0"/>
                <a:cs typeface="Calibri" panose="020F0502020204030204" pitchFamily="34" charset="0"/>
              </a:rPr>
              <a:t> algorithms</a:t>
            </a:r>
            <a:r>
              <a:rPr lang="en-IN" sz="2400" dirty="0">
                <a:effectLst/>
                <a:latin typeface="Century" panose="02040604050505020304" pitchFamily="18" charset="0"/>
                <a:ea typeface="Calibri" panose="020F0502020204030204" pitchFamily="34" charset="0"/>
                <a:cs typeface="Times New Roman" panose="02020603050405020304" pitchFamily="18" charset="0"/>
              </a:rPr>
              <a:t>.</a:t>
            </a:r>
            <a:endParaRPr lang="en-IN" sz="2400" dirty="0">
              <a:latin typeface="Century" panose="02040604050505020304" pitchFamily="18" charset="0"/>
            </a:endParaRPr>
          </a:p>
          <a:p>
            <a:pPr>
              <a:buFont typeface="Wingdings" panose="05000000000000000000" pitchFamily="2" charset="2"/>
              <a:buChar char="q"/>
            </a:pPr>
            <a:endParaRPr lang="en-IN" sz="2400" dirty="0"/>
          </a:p>
        </p:txBody>
      </p:sp>
    </p:spTree>
    <p:extLst>
      <p:ext uri="{BB962C8B-B14F-4D97-AF65-F5344CB8AC3E}">
        <p14:creationId xmlns:p14="http://schemas.microsoft.com/office/powerpoint/2010/main" val="24940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MODEL BUILDING: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99109EE7-9928-9B9D-614B-4D56EF32FD5B}"/>
              </a:ext>
            </a:extLst>
          </p:cNvPr>
          <p:cNvSpPr txBox="1"/>
          <p:nvPr/>
        </p:nvSpPr>
        <p:spPr>
          <a:xfrm>
            <a:off x="488482" y="1382748"/>
            <a:ext cx="9079030" cy="4330866"/>
          </a:xfrm>
          <a:prstGeom prst="rect">
            <a:avLst/>
          </a:prstGeom>
          <a:noFill/>
        </p:spPr>
        <p:txBody>
          <a:bodyPr wrap="square">
            <a:spAutoFit/>
          </a:bodyPr>
          <a:lstStyle/>
          <a:p>
            <a:pPr marL="547370">
              <a:lnSpc>
                <a:spcPct val="107000"/>
              </a:lnSpc>
            </a:pP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To feed the dataset to the model, the independent and dependent variables are to be split and the independent attributes are standardized using ‘</a:t>
            </a:r>
            <a:r>
              <a:rPr lang="en-IN"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StandardScaler</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library. Now the data obtained is clean and is having least multicollinearity, independent and balanced data. ‘</a:t>
            </a:r>
            <a:r>
              <a:rPr lang="en-IN"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train_test_split</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function in model selection is used for splitting data arrays into two subsets: for training data and for testing data. We train the model using the training set and then apply the model to the test set. I have chosen 5 classification machine learning algorithms which is suitable for the pre-processed and cleaned data to train and test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47370">
              <a:lnSpc>
                <a:spcPct val="107000"/>
              </a:lnSpc>
            </a:pPr>
            <a:r>
              <a:rPr lang="en-IN" sz="1800" b="1"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RandomForestClassifier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ExtraTreeClassifier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GradientBoostingClassifier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SupportVectorClassifier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11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87142" y="356095"/>
            <a:ext cx="10310496" cy="693060"/>
          </a:xfrm>
        </p:spPr>
        <p:txBody>
          <a:bodyPr>
            <a:noAutofit/>
          </a:bodyPr>
          <a:lstStyle/>
          <a:p>
            <a:pPr algn="ctr"/>
            <a:r>
              <a:rPr lang="en-IN" sz="5400" b="1" dirty="0">
                <a:solidFill>
                  <a:srgbClr val="7030A0"/>
                </a:solidFill>
              </a:rPr>
              <a:t>I) RANDOM FOREST CLASSIFIER: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3" name="Picture 2">
            <a:extLst>
              <a:ext uri="{FF2B5EF4-FFF2-40B4-BE49-F238E27FC236}">
                <a16:creationId xmlns:a16="http://schemas.microsoft.com/office/drawing/2014/main" id="{78B693A2-B286-2677-D48F-F7AF82FD87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46" t="21436" r="49956" b="22763"/>
          <a:stretch/>
        </p:blipFill>
        <p:spPr bwMode="auto">
          <a:xfrm>
            <a:off x="269506" y="1636295"/>
            <a:ext cx="5826493" cy="45720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FB31B75-B6A1-97F1-30DA-8DCF767B10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60" t="12573" r="52305" b="18585"/>
          <a:stretch/>
        </p:blipFill>
        <p:spPr bwMode="auto">
          <a:xfrm>
            <a:off x="6224335" y="1539447"/>
            <a:ext cx="5213686" cy="49004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82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II)EXTRA TREE CLASSIFIER: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1"/>
            <a:ext cx="9298005" cy="5592277"/>
          </a:xfrm>
        </p:spPr>
        <p:txBody>
          <a:bodyPr>
            <a:noAutofit/>
          </a:bodyPr>
          <a:lstStyle/>
          <a:p>
            <a:pPr marL="0" indent="0">
              <a:buNone/>
            </a:pPr>
            <a:r>
              <a:rPr lang="en-IN" sz="2400" dirty="0"/>
              <a:t>             </a:t>
            </a:r>
          </a:p>
        </p:txBody>
      </p:sp>
      <p:pic>
        <p:nvPicPr>
          <p:cNvPr id="3" name="Picture 2">
            <a:extLst>
              <a:ext uri="{FF2B5EF4-FFF2-40B4-BE49-F238E27FC236}">
                <a16:creationId xmlns:a16="http://schemas.microsoft.com/office/drawing/2014/main" id="{BEF43614-9EAB-F450-252C-3F08DA81A7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27" t="14295" r="49295" b="30169"/>
          <a:stretch/>
        </p:blipFill>
        <p:spPr bwMode="auto">
          <a:xfrm>
            <a:off x="269507" y="1337911"/>
            <a:ext cx="6473790" cy="4661836"/>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1FC0D58-BE12-B3D8-F7B4-923098CFED3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91" t="22548" r="52418" b="13380"/>
          <a:stretch/>
        </p:blipFill>
        <p:spPr bwMode="auto">
          <a:xfrm>
            <a:off x="6867106" y="1337911"/>
            <a:ext cx="4862840" cy="46618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21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fontScale="25000" lnSpcReduction="20000"/>
          </a:bodyPr>
          <a:lstStyle/>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Overview.</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Problem Statement.</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Problem Understanding.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What is Micro Credit Defaulters Model?</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Importance of Micro Credit Defaulters Model.</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Exploratory data analysis.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Visualizations.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Analysis.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Data cleaning steps.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Model Building.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Hyper Parameter Tunning.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Saving the model and predictions from saved best model.</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303196"/>
            <a:ext cx="12047620" cy="1084446"/>
          </a:xfrm>
        </p:spPr>
        <p:txBody>
          <a:bodyPr>
            <a:noAutofit/>
          </a:bodyPr>
          <a:lstStyle/>
          <a:p>
            <a:pPr algn="ctr"/>
            <a:r>
              <a:rPr lang="en-IN" sz="5400" b="1" dirty="0">
                <a:solidFill>
                  <a:srgbClr val="7030A0"/>
                </a:solidFill>
              </a:rPr>
              <a:t>III) GRADIENT BOOSTING CLASSIFIER: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3" name="Picture 2">
            <a:extLst>
              <a:ext uri="{FF2B5EF4-FFF2-40B4-BE49-F238E27FC236}">
                <a16:creationId xmlns:a16="http://schemas.microsoft.com/office/drawing/2014/main" id="{78A3EC06-84A4-330A-5262-F2CBDDC9CA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75" t="16578" r="53577" b="30806"/>
          <a:stretch/>
        </p:blipFill>
        <p:spPr bwMode="auto">
          <a:xfrm>
            <a:off x="269507" y="1403684"/>
            <a:ext cx="6254065" cy="515112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3A0ED5A-FA8A-4172-666F-38C64EF2BE98}"/>
              </a:ext>
            </a:extLst>
          </p:cNvPr>
          <p:cNvPicPr>
            <a:picLocks noChangeAspect="1"/>
          </p:cNvPicPr>
          <p:nvPr/>
        </p:nvPicPr>
        <p:blipFill rotWithShape="1">
          <a:blip r:embed="rId4">
            <a:extLst>
              <a:ext uri="{28A0092B-C50C-407E-A947-70E740481C1C}">
                <a14:useLocalDpi xmlns:a14="http://schemas.microsoft.com/office/drawing/2010/main" val="0"/>
              </a:ext>
            </a:extLst>
          </a:blip>
          <a:srcRect l="10101" t="19352" r="52754" b="16996"/>
          <a:stretch/>
        </p:blipFill>
        <p:spPr bwMode="auto">
          <a:xfrm>
            <a:off x="6648699" y="1337912"/>
            <a:ext cx="5398921" cy="52041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4267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356095"/>
            <a:ext cx="12192000" cy="693060"/>
          </a:xfrm>
        </p:spPr>
        <p:txBody>
          <a:bodyPr>
            <a:noAutofit/>
          </a:bodyPr>
          <a:lstStyle/>
          <a:p>
            <a:pPr algn="ctr"/>
            <a:r>
              <a:rPr lang="en-IN" sz="5400" b="1" u="sng" dirty="0">
                <a:solidFill>
                  <a:srgbClr val="7030A0"/>
                </a:solidFill>
              </a:rPr>
              <a:t>IV) SUPPORT VECTOR CLASSIFIER: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3" name="Picture 2">
            <a:extLst>
              <a:ext uri="{FF2B5EF4-FFF2-40B4-BE49-F238E27FC236}">
                <a16:creationId xmlns:a16="http://schemas.microsoft.com/office/drawing/2014/main" id="{15F46470-0EB8-E5FD-6663-32382EF4713D}"/>
              </a:ext>
            </a:extLst>
          </p:cNvPr>
          <p:cNvPicPr>
            <a:picLocks noChangeAspect="1"/>
          </p:cNvPicPr>
          <p:nvPr/>
        </p:nvPicPr>
        <p:blipFill rotWithShape="1">
          <a:blip r:embed="rId3">
            <a:extLst>
              <a:ext uri="{28A0092B-C50C-407E-A947-70E740481C1C}">
                <a14:useLocalDpi xmlns:a14="http://schemas.microsoft.com/office/drawing/2010/main" val="0"/>
              </a:ext>
            </a:extLst>
          </a:blip>
          <a:srcRect l="5199" t="19675" r="55127" b="26874"/>
          <a:stretch/>
        </p:blipFill>
        <p:spPr bwMode="auto">
          <a:xfrm>
            <a:off x="-1" y="1337912"/>
            <a:ext cx="6814565" cy="5163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505CABC-F87B-D7FA-6C83-6215ECB5DEFE}"/>
              </a:ext>
            </a:extLst>
          </p:cNvPr>
          <p:cNvPicPr>
            <a:picLocks noChangeAspect="1"/>
          </p:cNvPicPr>
          <p:nvPr/>
        </p:nvPicPr>
        <p:blipFill rotWithShape="1">
          <a:blip r:embed="rId4">
            <a:extLst>
              <a:ext uri="{28A0092B-C50C-407E-A947-70E740481C1C}">
                <a14:useLocalDpi xmlns:a14="http://schemas.microsoft.com/office/drawing/2010/main" val="0"/>
              </a:ext>
            </a:extLst>
          </a:blip>
          <a:srcRect l="10329" t="19555" r="52978" b="15996"/>
          <a:stretch/>
        </p:blipFill>
        <p:spPr bwMode="auto">
          <a:xfrm>
            <a:off x="6878732" y="1337912"/>
            <a:ext cx="5226902" cy="51639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014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3" name="Picture 2">
            <a:extLst>
              <a:ext uri="{FF2B5EF4-FFF2-40B4-BE49-F238E27FC236}">
                <a16:creationId xmlns:a16="http://schemas.microsoft.com/office/drawing/2014/main" id="{C7311456-CD7D-8525-1F03-E707DB0B5C27}"/>
              </a:ext>
            </a:extLst>
          </p:cNvPr>
          <p:cNvPicPr>
            <a:picLocks noChangeAspect="1"/>
          </p:cNvPicPr>
          <p:nvPr/>
        </p:nvPicPr>
        <p:blipFill rotWithShape="1">
          <a:blip r:embed="rId3">
            <a:extLst>
              <a:ext uri="{28A0092B-C50C-407E-A947-70E740481C1C}">
                <a14:useLocalDpi xmlns:a14="http://schemas.microsoft.com/office/drawing/2010/main" val="0"/>
              </a:ext>
            </a:extLst>
          </a:blip>
          <a:srcRect l="8465" t="11428" r="19307" b="18317"/>
          <a:stretch/>
        </p:blipFill>
        <p:spPr bwMode="auto">
          <a:xfrm>
            <a:off x="744237" y="1544654"/>
            <a:ext cx="9314972" cy="50967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326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3" name="TextBox 2">
            <a:extLst>
              <a:ext uri="{FF2B5EF4-FFF2-40B4-BE49-F238E27FC236}">
                <a16:creationId xmlns:a16="http://schemas.microsoft.com/office/drawing/2014/main" id="{D7FBA35F-A3DD-EEDC-3E79-AE6E19B29A1F}"/>
              </a:ext>
            </a:extLst>
          </p:cNvPr>
          <p:cNvSpPr txBox="1"/>
          <p:nvPr/>
        </p:nvSpPr>
        <p:spPr>
          <a:xfrm>
            <a:off x="7534709" y="1659902"/>
            <a:ext cx="3739834" cy="1477328"/>
          </a:xfrm>
          <a:prstGeom prst="rect">
            <a:avLst/>
          </a:prstGeom>
          <a:noFill/>
        </p:spPr>
        <p:txBody>
          <a:bodyPr wrap="square" rtlCol="0">
            <a:spAutoFit/>
          </a:bodyPr>
          <a:lstStyle/>
          <a:p>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I have chosen all parameters of </a:t>
            </a:r>
            <a:r>
              <a:rPr lang="en-IN" b="1" dirty="0" err="1">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ExtraTreesClassifier</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after tunning the model with best parameters model accuracy </a:t>
            </a:r>
            <a:r>
              <a:rPr lang="en-IN" b="1" dirty="0">
                <a:solidFill>
                  <a:srgbClr val="7030A0"/>
                </a:solidFill>
                <a:latin typeface="Bahnschrift SemiBold" panose="020B0502040204020203" pitchFamily="34" charset="0"/>
                <a:ea typeface="Calibri" panose="020F0502020204030204" pitchFamily="34" charset="0"/>
                <a:cs typeface="Arial" panose="020B0604020202020204" pitchFamily="34" charset="0"/>
              </a:rPr>
              <a:t>is</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a:t>
            </a:r>
            <a:r>
              <a:rPr lang="en-IN" b="1" dirty="0">
                <a:solidFill>
                  <a:srgbClr val="7030A0"/>
                </a:solidFill>
                <a:latin typeface="Bahnschrift SemiBold" panose="020B0502040204020203" pitchFamily="34" charset="0"/>
                <a:ea typeface="Calibri" panose="020F0502020204030204" pitchFamily="34" charset="0"/>
                <a:cs typeface="Arial" panose="020B0604020202020204" pitchFamily="34" charset="0"/>
              </a:rPr>
              <a:t>92</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a:t>
            </a:r>
            <a:endParaRPr lang="en-IN"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D35ACC9F-EE5F-0BDE-9BF2-FB04BF8B1D43}"/>
              </a:ext>
            </a:extLst>
          </p:cNvPr>
          <p:cNvPicPr>
            <a:picLocks noChangeAspect="1"/>
          </p:cNvPicPr>
          <p:nvPr/>
        </p:nvPicPr>
        <p:blipFill rotWithShape="1">
          <a:blip r:embed="rId3">
            <a:extLst>
              <a:ext uri="{28A0092B-C50C-407E-A947-70E740481C1C}">
                <a14:useLocalDpi xmlns:a14="http://schemas.microsoft.com/office/drawing/2010/main" val="0"/>
              </a:ext>
            </a:extLst>
          </a:blip>
          <a:srcRect l="20982" t="17668" r="27352" b="10347"/>
          <a:stretch/>
        </p:blipFill>
        <p:spPr bwMode="auto">
          <a:xfrm>
            <a:off x="394636" y="1337912"/>
            <a:ext cx="6766689" cy="53035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4316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6253" y="356095"/>
            <a:ext cx="11983451" cy="1771088"/>
          </a:xfrm>
        </p:spPr>
        <p:txBody>
          <a:bodyPr>
            <a:noAutofit/>
          </a:bodyPr>
          <a:lstStyle/>
          <a:p>
            <a:pPr algn="ctr"/>
            <a:r>
              <a:rPr lang="en-IN" sz="5400" b="1" u="sng" dirty="0">
                <a:solidFill>
                  <a:srgbClr val="7030A0"/>
                </a:solidFill>
              </a:rPr>
              <a:t>SAVING THE MODEL AND PREDICTIONS USING SAVED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27182"/>
            <a:ext cx="10173904" cy="4514249"/>
          </a:xfrm>
        </p:spPr>
        <p:txBody>
          <a:bodyPr>
            <a:noAutofit/>
          </a:bodyPr>
          <a:lstStyle/>
          <a:p>
            <a:pPr marL="0" indent="0">
              <a:buNone/>
            </a:pPr>
            <a:r>
              <a:rPr lang="en-IN" dirty="0">
                <a:latin typeface="Calibri" panose="020F0502020204030204" pitchFamily="34" charset="0"/>
                <a:cs typeface="Calibri" panose="020F0502020204030204" pitchFamily="34" charset="0"/>
              </a:rPr>
              <a:t>                 </a:t>
            </a: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2ED3068-A3DD-CD7C-A6EF-EC3DBA5BA4CF}"/>
              </a:ext>
            </a:extLst>
          </p:cNvPr>
          <p:cNvSpPr txBox="1"/>
          <p:nvPr/>
        </p:nvSpPr>
        <p:spPr>
          <a:xfrm>
            <a:off x="808522" y="2431115"/>
            <a:ext cx="9535026" cy="1077218"/>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I have saved my best model using .</a:t>
            </a:r>
            <a:r>
              <a:rPr lang="en-IN" sz="1800" dirty="0" err="1">
                <a:effectLst/>
                <a:latin typeface="Calibri" panose="020F0502020204030204" pitchFamily="34" charset="0"/>
                <a:ea typeface="Calibri" panose="020F0502020204030204" pitchFamily="34" charset="0"/>
                <a:cs typeface="Calibri" panose="020F0502020204030204" pitchFamily="34" charset="0"/>
              </a:rPr>
              <a:t>pkl</a:t>
            </a:r>
            <a:r>
              <a:rPr lang="en-IN" sz="1800" dirty="0">
                <a:effectLst/>
                <a:latin typeface="Calibri" panose="020F0502020204030204" pitchFamily="34" charset="0"/>
                <a:ea typeface="Calibri" panose="020F0502020204030204" pitchFamily="34" charset="0"/>
                <a:cs typeface="Calibri" panose="020F0502020204030204" pitchFamily="34" charset="0"/>
              </a:rPr>
              <a:t> as follows.</a:t>
            </a:r>
          </a:p>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Now after saving the best model, loading my saved model and predicting the test values</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p>
          <a:p>
            <a:pPr>
              <a:spcBef>
                <a:spcPts val="300"/>
              </a:spcBef>
              <a:spcAft>
                <a:spcPts val="300"/>
              </a:spcAft>
            </a:pPr>
            <a:endPar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A3A68D5-F054-1D48-B14E-583937C3909D}"/>
              </a:ext>
            </a:extLst>
          </p:cNvPr>
          <p:cNvPicPr>
            <a:picLocks noChangeAspect="1"/>
          </p:cNvPicPr>
          <p:nvPr/>
        </p:nvPicPr>
        <p:blipFill rotWithShape="1">
          <a:blip r:embed="rId3">
            <a:extLst>
              <a:ext uri="{28A0092B-C50C-407E-A947-70E740481C1C}">
                <a14:useLocalDpi xmlns:a14="http://schemas.microsoft.com/office/drawing/2010/main" val="0"/>
              </a:ext>
            </a:extLst>
          </a:blip>
          <a:srcRect l="9649" t="51181" r="53279" b="35360"/>
          <a:stretch/>
        </p:blipFill>
        <p:spPr bwMode="auto">
          <a:xfrm>
            <a:off x="1559325" y="3860749"/>
            <a:ext cx="7724037" cy="15775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3729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072982" y="0"/>
            <a:ext cx="9603275" cy="693060"/>
          </a:xfrm>
        </p:spPr>
        <p:txBody>
          <a:bodyPr>
            <a:noAutofit/>
          </a:bodyPr>
          <a:lstStyle/>
          <a:p>
            <a:pPr algn="ctr"/>
            <a:r>
              <a:rPr lang="en-IN" sz="5400" b="1" u="sng" dirty="0">
                <a:solidFill>
                  <a:srgbClr val="7030A0"/>
                </a:solidFill>
              </a:rPr>
              <a:t>CONCLUSION: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5129" y="972151"/>
            <a:ext cx="11752446" cy="5813659"/>
          </a:xfrm>
        </p:spPr>
        <p:txBody>
          <a:bodyPr>
            <a:noAutofit/>
          </a:bodyPr>
          <a:lstStyle/>
          <a:p>
            <a:pPr marL="0" indent="0">
              <a:buNone/>
            </a:pPr>
            <a:r>
              <a:rPr lang="en-US" sz="1600" dirty="0">
                <a:solidFill>
                  <a:schemeClr val="tx1"/>
                </a:solidFill>
                <a:latin typeface="Calibri" panose="020F0502020204030204" pitchFamily="34" charset="0"/>
                <a:cs typeface="Calibri" panose="020F0502020204030204" pitchFamily="34" charset="0"/>
              </a:rPr>
              <a:t>1) Around 28% users are highly defaulters with a mostly negative or null balance.</a:t>
            </a:r>
          </a:p>
          <a:p>
            <a:pPr marL="0" indent="0">
              <a:buNone/>
            </a:pPr>
            <a:r>
              <a:rPr lang="en-US" sz="1600" dirty="0">
                <a:solidFill>
                  <a:schemeClr val="tx1"/>
                </a:solidFill>
                <a:latin typeface="Calibri" panose="020F0502020204030204" pitchFamily="34" charset="0"/>
                <a:cs typeface="Calibri" panose="020F0502020204030204" pitchFamily="34" charset="0"/>
              </a:rPr>
              <a:t>2) Users with high equilibrium and a much lower number are defaulter.</a:t>
            </a:r>
          </a:p>
          <a:p>
            <a:pPr marL="0" indent="0">
              <a:buNone/>
            </a:pPr>
            <a:r>
              <a:rPr lang="en-US" sz="1600" dirty="0">
                <a:solidFill>
                  <a:schemeClr val="tx1"/>
                </a:solidFill>
                <a:latin typeface="Calibri" panose="020F0502020204030204" pitchFamily="34" charset="0"/>
                <a:cs typeface="Calibri" panose="020F0502020204030204" pitchFamily="34" charset="0"/>
              </a:rPr>
              <a:t>3) Nonstandard loans (i.e. 98 percent of the category) are paid to users who take up more loans as they pay back the loan within 5 days.</a:t>
            </a:r>
          </a:p>
          <a:p>
            <a:pPr marL="0" indent="0">
              <a:buNone/>
            </a:pPr>
            <a:r>
              <a:rPr lang="en-US" sz="1600" dirty="0">
                <a:solidFill>
                  <a:schemeClr val="tx1"/>
                </a:solidFill>
                <a:latin typeface="Calibri" panose="020F0502020204030204" pitchFamily="34" charset="0"/>
                <a:cs typeface="Calibri" panose="020F0502020204030204" pitchFamily="34" charset="0"/>
              </a:rPr>
              <a:t>4) 10% to 12% of users are defaulters in the Average and Low Balance categories.</a:t>
            </a:r>
          </a:p>
          <a:p>
            <a:pPr marL="0" indent="0">
              <a:buNone/>
            </a:pPr>
            <a:r>
              <a:rPr lang="en-US" sz="1600" dirty="0">
                <a:solidFill>
                  <a:schemeClr val="tx1"/>
                </a:solidFill>
                <a:latin typeface="Calibri" panose="020F0502020204030204" pitchFamily="34" charset="0"/>
                <a:cs typeface="Calibri" panose="020F0502020204030204" pitchFamily="34" charset="0"/>
              </a:rPr>
              <a:t>5) Non-defaulting users who have taken no loans.</a:t>
            </a:r>
          </a:p>
          <a:p>
            <a:pPr marL="0" indent="0">
              <a:buNone/>
            </a:pPr>
            <a:r>
              <a:rPr lang="en-US" sz="1600" dirty="0">
                <a:solidFill>
                  <a:schemeClr val="tx1"/>
                </a:solidFill>
                <a:latin typeface="Calibri" panose="020F0502020204030204" pitchFamily="34" charset="0"/>
                <a:cs typeface="Calibri" panose="020F0502020204030204" pitchFamily="34" charset="0"/>
              </a:rPr>
              <a:t>6) Around 97% users are taking large loans which fall into non-default categories.</a:t>
            </a:r>
          </a:p>
          <a:p>
            <a:pPr marL="0" indent="0">
              <a:buNone/>
            </a:pPr>
            <a:r>
              <a:rPr lang="en-US" sz="1600" dirty="0">
                <a:solidFill>
                  <a:schemeClr val="tx1"/>
                </a:solidFill>
                <a:latin typeface="Calibri" panose="020F0502020204030204" pitchFamily="34" charset="0"/>
                <a:cs typeface="Calibri" panose="020F0502020204030204" pitchFamily="34" charset="0"/>
              </a:rPr>
              <a:t>7) Defaulters include 40 percent of the users that do not have a single recharge in 3 months.</a:t>
            </a:r>
          </a:p>
          <a:p>
            <a:pPr marL="0" indent="0">
              <a:buNone/>
            </a:pPr>
            <a:r>
              <a:rPr lang="en-US" sz="1600" dirty="0">
                <a:solidFill>
                  <a:schemeClr val="tx1"/>
                </a:solidFill>
                <a:latin typeface="Calibri" panose="020F0502020204030204" pitchFamily="34" charset="0"/>
                <a:cs typeface="Calibri" panose="020F0502020204030204" pitchFamily="34" charset="0"/>
              </a:rPr>
              <a:t>8) Around 14 percent of users fall into the category of defaulting loans, on average.</a:t>
            </a:r>
          </a:p>
          <a:p>
            <a:pPr marL="0" indent="0">
              <a:buNone/>
            </a:pPr>
            <a:r>
              <a:rPr lang="en-US" sz="1600" dirty="0">
                <a:solidFill>
                  <a:schemeClr val="tx1"/>
                </a:solidFill>
                <a:latin typeface="Calibri" panose="020F0502020204030204" pitchFamily="34" charset="0"/>
                <a:cs typeface="Calibri" panose="020F0502020204030204" pitchFamily="34" charset="0"/>
              </a:rPr>
              <a:t>9) The default is only 40% of users who do not reload in 90 days.</a:t>
            </a:r>
          </a:p>
          <a:p>
            <a:pPr marL="0" indent="0">
              <a:buNone/>
            </a:pPr>
            <a:r>
              <a:rPr lang="en-US" sz="1600" dirty="0">
                <a:solidFill>
                  <a:schemeClr val="tx1"/>
                </a:solidFill>
                <a:latin typeface="Calibri" panose="020F0502020204030204" pitchFamily="34" charset="0"/>
                <a:cs typeface="Calibri" panose="020F0502020204030204" pitchFamily="34" charset="0"/>
              </a:rPr>
              <a:t>10) Users who recharge very high pay their loans on time. That is, 98% of them are non-defaulting ones.</a:t>
            </a:r>
          </a:p>
          <a:p>
            <a:pPr marL="0" indent="0">
              <a:buNone/>
            </a:pPr>
            <a:r>
              <a:rPr lang="en-US" sz="1600" dirty="0">
                <a:solidFill>
                  <a:schemeClr val="tx1"/>
                </a:solidFill>
                <a:latin typeface="Calibri" panose="020F0502020204030204" pitchFamily="34" charset="0"/>
                <a:cs typeface="Calibri" panose="020F0502020204030204" pitchFamily="34" charset="0"/>
              </a:rPr>
              <a:t>11) defaulting is 34 percent of users who reload less.</a:t>
            </a:r>
          </a:p>
          <a:p>
            <a:pPr marL="0" indent="0">
              <a:buNone/>
            </a:pPr>
            <a:r>
              <a:rPr lang="en-US" sz="1600" dirty="0">
                <a:solidFill>
                  <a:schemeClr val="tx1"/>
                </a:solidFill>
                <a:latin typeface="Calibri" panose="020F0502020204030204" pitchFamily="34" charset="0"/>
                <a:cs typeface="Calibri" panose="020F0502020204030204" pitchFamily="34" charset="0"/>
              </a:rPr>
              <a:t>12) Old and largely non default users are trusted</a:t>
            </a:r>
          </a:p>
          <a:p>
            <a:pPr marL="0" indent="0">
              <a:buNone/>
            </a:pPr>
            <a:r>
              <a:rPr lang="en-US" sz="1600" dirty="0">
                <a:solidFill>
                  <a:schemeClr val="tx1"/>
                </a:solidFill>
                <a:latin typeface="Calibri" panose="020F0502020204030204" pitchFamily="34" charset="0"/>
                <a:cs typeface="Calibri" panose="020F0502020204030204" pitchFamily="34" charset="0"/>
              </a:rPr>
              <a:t>13) 17% of users receiving small loans are non-performing.</a:t>
            </a:r>
          </a:p>
          <a:p>
            <a:pPr marL="0" indent="0">
              <a:buNone/>
            </a:pPr>
            <a:r>
              <a:rPr lang="en-US" sz="1600" dirty="0">
                <a:solidFill>
                  <a:schemeClr val="tx1"/>
                </a:solidFill>
                <a:latin typeface="Calibri" panose="020F0502020204030204" pitchFamily="34" charset="0"/>
                <a:cs typeface="Calibri" panose="020F0502020204030204" pitchFamily="34" charset="0"/>
              </a:rPr>
              <a:t>14) The new users constitute 32% of the users defaulting.</a:t>
            </a:r>
          </a:p>
          <a:p>
            <a:pPr marL="0" indent="0">
              <a:buNone/>
            </a:pPr>
            <a:r>
              <a:rPr lang="en-US" sz="1600" dirty="0">
                <a:solidFill>
                  <a:schemeClr val="tx1"/>
                </a:solidFill>
                <a:latin typeface="Calibri" panose="020F0502020204030204" pitchFamily="34" charset="0"/>
                <a:cs typeface="Calibri" panose="020F0502020204030204" pitchFamily="34" charset="0"/>
              </a:rPr>
              <a:t>15) Of users who recharge and pay their loans on time, 99 percent are more in number, which is good news for the company than for any other category.</a:t>
            </a:r>
          </a:p>
          <a:p>
            <a:pPr marL="0" indent="0">
              <a:buNone/>
            </a:pP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5678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0" name="Picture 9">
            <a:extLst>
              <a:ext uri="{FF2B5EF4-FFF2-40B4-BE49-F238E27FC236}">
                <a16:creationId xmlns:a16="http://schemas.microsoft.com/office/drawing/2014/main" id="{11135DA8-6CC9-E8F3-9A5F-73DF6ABBF9C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369" t="18890" r="12299" b="27907"/>
          <a:stretch/>
        </p:blipFill>
        <p:spPr>
          <a:xfrm>
            <a:off x="587141" y="411502"/>
            <a:ext cx="9592968" cy="4969020"/>
          </a:xfrm>
          <a:prstGeom prst="rect">
            <a:avLst/>
          </a:prstGeom>
        </p:spPr>
      </p:pic>
    </p:spTree>
    <p:extLst>
      <p:ext uri="{BB962C8B-B14F-4D97-AF65-F5344CB8AC3E}">
        <p14:creationId xmlns:p14="http://schemas.microsoft.com/office/powerpoint/2010/main" val="217954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0" indent="0">
              <a:buNone/>
            </a:pPr>
            <a:r>
              <a:rPr lang="en-IN" sz="2400" dirty="0"/>
              <a:t>             </a:t>
            </a:r>
          </a:p>
        </p:txBody>
      </p:sp>
      <p:sp>
        <p:nvSpPr>
          <p:cNvPr id="6" name="TextBox 5">
            <a:extLst>
              <a:ext uri="{FF2B5EF4-FFF2-40B4-BE49-F238E27FC236}">
                <a16:creationId xmlns:a16="http://schemas.microsoft.com/office/drawing/2014/main" id="{4DA44AB4-1FE7-F038-3FA8-2B15F0DD99E0}"/>
              </a:ext>
            </a:extLst>
          </p:cNvPr>
          <p:cNvSpPr txBox="1"/>
          <p:nvPr/>
        </p:nvSpPr>
        <p:spPr>
          <a:xfrm>
            <a:off x="192505" y="1337912"/>
            <a:ext cx="11729988" cy="5632311"/>
          </a:xfrm>
          <a:prstGeom prst="rect">
            <a:avLst/>
          </a:prstGeom>
          <a:noFill/>
        </p:spPr>
        <p:txBody>
          <a:bodyPr wrap="square">
            <a:spAutoFit/>
          </a:bodyPr>
          <a:lstStyle/>
          <a:p>
            <a:r>
              <a:rPr lang="en-IN"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Microfinance Institutions (MFIs) are businesses that provide financial services to low-income people. When addressing unbanked poor families living in rural places with few sources of income, MFS becomes quite effective. Group Loans, Agricultural Loans, Individual Business Loans, and other Microfinance Services (MFS) are some of the Microfinance Services (MFS) provided by MFI. Many microfinance institutions (MFI), experts, and donors support the idea of using mobile financial services (MFS), which they believe are more convenient, efficient, and cost-effective than the traditional high-touch model that has been used for many years to deliver microfinance services. Though the MFI industry is primarily focused on low-income families and is extremely beneficial in these areas, MFS implementation has been uneven, with significant challenges and successes. Microfinance is now widely accepted as a tool for poverty reduction, with $70 billion in outstanding loans and a global client base of 200 million people.</a:t>
            </a:r>
            <a:br>
              <a:rPr lang="en-IN"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are now working with a client in the telecom industry. They are a provider of fixed wireless telecommunications networks. They've released a number of products and built their business and organization around the budget operator model, which entails providing better products at lower prices to all value conscious clients via a disruptive innovation strategy that focuses on the subscriber. They've teamed up with a microfinance institution to offer micro-credit on mobile balances that must be paid back in five days. If the Consumer deviates from the course of repaying the loaned amount within the time period of 5 days, he is considered a defaulter. The payback amount for a loan of 5 (in Indonesian Rupiah) should be 6 (in Indonesian Rupiah), whereas the payback amount for a loan of 10 (in Indonesian Rupiah) should be 12. (in Indonesian Rupiah). Build a model that can be used to predict if a client will pay back the lent amount within 5 days of loan insurance in terms of a probability for each loan transaction. Label '1' shows that the loan has been paid, indicating that it is a non-defaulter, whereas Label '0' indicates that the loan has not been paid, indicating that it is a defaulter.</a:t>
            </a:r>
            <a:endParaRPr lang="en-IN" dirty="0">
              <a:effectLst/>
              <a:latin typeface="Calibri" panose="020F0502020204030204" pitchFamily="34" charset="0"/>
              <a:ea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50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66787"/>
            <a:ext cx="8356564" cy="3715352"/>
          </a:xfrm>
        </p:spPr>
        <p:txBody>
          <a:bodyPr>
            <a:noAutofit/>
          </a:bodyPr>
          <a:lstStyle/>
          <a:p>
            <a:pPr marL="457200" lvl="1" indent="0">
              <a:buNone/>
            </a:pPr>
            <a:endParaRPr lang="en-IN" sz="1800" dirty="0">
              <a:effectLst/>
              <a:latin typeface="Century" panose="02040604050505020304" pitchFamily="18" charset="0"/>
              <a:ea typeface="Calibri" panose="020F0502020204030204" pitchFamily="34" charset="0"/>
              <a:cs typeface="Calibri" panose="020F0502020204030204" pitchFamily="34" charset="0"/>
            </a:endParaRPr>
          </a:p>
          <a:p>
            <a:pPr marL="457200" lvl="1" indent="0">
              <a:buNone/>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Micro Credit is a technology and service package given in collaboration with</a:t>
            </a:r>
            <a:b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telecom providers at the final stage of product delivery.</a:t>
            </a:r>
            <a:b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Some of the significant features of microfinance are as follows:</a:t>
            </a:r>
            <a:b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The borrowers are generally from low-income backgrounds</a:t>
            </a:r>
            <a:b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Loans availed under microfinance are usually of small amount, i.e., micr0 loans</a:t>
            </a:r>
            <a:b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The loan tenure is short</a:t>
            </a:r>
            <a:b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 Microfinance loans do not require any collateral</a:t>
            </a:r>
            <a:b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 These loans are usually repaid at higher frequencies</a:t>
            </a:r>
            <a:b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 The purpose of most microfinance loans is income generation</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sz="1800" dirty="0">
              <a:solidFill>
                <a:srgbClr val="7030A0"/>
              </a:solidFill>
              <a:latin typeface="Calibri" panose="020F0502020204030204" pitchFamily="34" charset="0"/>
              <a:cs typeface="Calibri" panose="020F0502020204030204"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Tree>
    <p:extLst>
      <p:ext uri="{BB962C8B-B14F-4D97-AF65-F5344CB8AC3E}">
        <p14:creationId xmlns:p14="http://schemas.microsoft.com/office/powerpoint/2010/main" val="323127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23293" y="521625"/>
            <a:ext cx="10040985" cy="1754326"/>
          </a:xfrm>
          <a:prstGeom prst="rect">
            <a:avLst/>
          </a:prstGeom>
          <a:noFill/>
        </p:spPr>
        <p:txBody>
          <a:bodyPr wrap="square">
            <a:spAutoFit/>
          </a:bodyPr>
          <a:lstStyle/>
          <a:p>
            <a:pPr algn="ctr"/>
            <a:r>
              <a:rPr lang="en-IN" sz="5400" u="sng" dirty="0">
                <a:solidFill>
                  <a:srgbClr val="7030A0"/>
                </a:solidFill>
              </a:rPr>
              <a:t>What is Micro Credit Defaulters Model?</a:t>
            </a:r>
          </a:p>
        </p:txBody>
      </p:sp>
      <p:sp>
        <p:nvSpPr>
          <p:cNvPr id="7" name="TextBox 6">
            <a:extLst>
              <a:ext uri="{FF2B5EF4-FFF2-40B4-BE49-F238E27FC236}">
                <a16:creationId xmlns:a16="http://schemas.microsoft.com/office/drawing/2014/main" id="{9AEA31BD-8B6B-AA89-3C5A-58667056EFD6}"/>
              </a:ext>
            </a:extLst>
          </p:cNvPr>
          <p:cNvSpPr txBox="1"/>
          <p:nvPr/>
        </p:nvSpPr>
        <p:spPr>
          <a:xfrm>
            <a:off x="875898" y="2475492"/>
            <a:ext cx="8046721" cy="2585323"/>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the rapid growth of technology and increased competition, telecom firms are looking for ways to improve the quality of their service and, as a result, the health of their revenue. Miniature credit arrangement furnishes administrators and specialist organizations with the capacity to stretch out their support of their clients through a little, transient credit office. At the point when we go through the dataset given, we should look at deliberately every one of the characteristics given, arrange the clients between defaulters and non-defaulters, and lessen the possibility of deceitfulness in miniature credit advances by clients.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sz="18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95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269508" y="356095"/>
            <a:ext cx="10628130" cy="1799964"/>
          </a:xfrm>
        </p:spPr>
        <p:txBody>
          <a:bodyPr>
            <a:noAutofit/>
          </a:bodyPr>
          <a:lstStyle/>
          <a:p>
            <a:pPr algn="ctr"/>
            <a:r>
              <a:rPr lang="en-IN" sz="5400" b="1" u="sng" dirty="0">
                <a:solidFill>
                  <a:srgbClr val="7030A0"/>
                </a:solidFill>
              </a:rPr>
              <a:t>IMPORTANCE OF MICRO CREDIT DEFAULTERS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56058"/>
            <a:ext cx="9298005" cy="4485373"/>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F8341B3A-2184-0E0F-9B8B-F0FE428E4E08}"/>
              </a:ext>
            </a:extLst>
          </p:cNvPr>
          <p:cNvSpPr txBox="1"/>
          <p:nvPr/>
        </p:nvSpPr>
        <p:spPr>
          <a:xfrm>
            <a:off x="934570" y="2257389"/>
            <a:ext cx="9298005" cy="3416320"/>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Microcredit is a common form of microfinance that involves an extremely small loan given to an individual to help them become self-employed or grow a small business.</a:t>
            </a:r>
          </a:p>
          <a:p>
            <a:endParaRPr lang="en-US" dirty="0">
              <a:latin typeface="Calibri" panose="020F0502020204030204" pitchFamily="34"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Today, microfinance is widely accepted as a poverty-reduction tool, representing $70 billion in outstanding loans and a global outreach of 200 million clients.</a:t>
            </a:r>
          </a:p>
          <a:p>
            <a:endParaRPr lang="en-US" sz="1800" dirty="0">
              <a:effectLst/>
              <a:latin typeface="Calibri" panose="020F0502020204030204" pitchFamily="34" charset="0"/>
              <a:ea typeface="Calibri" panose="020F0502020204030204" pitchFamily="34"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Micro credit solution provides operators and service providers with the ability to extend their service to their users through a small, short term credit facility.  When we go through the dataset provided, we are supposed to examine methodically all the attributes provided, classify the customers between defaulters and non-defaulters and reduce the chances of fraudulence micro credit loan by users.</a:t>
            </a: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54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442762" y="356095"/>
            <a:ext cx="10454875" cy="693060"/>
          </a:xfrm>
        </p:spPr>
        <p:txBody>
          <a:bodyPr>
            <a:noAutofit/>
          </a:bodyPr>
          <a:lstStyle/>
          <a:p>
            <a:pPr algn="ctr"/>
            <a:r>
              <a:rPr lang="en-IN" sz="5400" b="1" u="sng" dirty="0">
                <a:solidFill>
                  <a:srgbClr val="7030A0"/>
                </a:solidFill>
              </a:rPr>
              <a:t>EXPLORATORY DATA ANALYSIS</a:t>
            </a:r>
            <a:r>
              <a:rPr lang="en-IN" sz="5400" dirty="0">
                <a:solidFill>
                  <a:srgbClr val="7030A0"/>
                </a:solidFill>
              </a:rPr>
              <a: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865AFF9F-A76F-5E06-7448-1CC0A6F76533}"/>
              </a:ext>
            </a:extLst>
          </p:cNvPr>
          <p:cNvSpPr txBox="1"/>
          <p:nvPr/>
        </p:nvSpPr>
        <p:spPr>
          <a:xfrm>
            <a:off x="625642" y="1793106"/>
            <a:ext cx="7555832" cy="2746457"/>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 I have imported required libraries and I have imported the dataset which was in csv format. </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alibri" panose="020F0502020204030204" pitchFamily="34" charset="0"/>
                <a:ea typeface="Calibri" panose="020F0502020204030204" pitchFamily="34" charset="0"/>
                <a:cs typeface="Calibri" panose="020F0502020204030204" pitchFamily="34" charset="0"/>
              </a:rPr>
              <a:t>nunique</a:t>
            </a:r>
            <a:r>
              <a:rPr lang="en-IN" sz="1800" dirty="0">
                <a:effectLst/>
                <a:latin typeface="Calibri" panose="020F0502020204030204" pitchFamily="34" charset="0"/>
                <a:ea typeface="Calibri" panose="020F0502020204030204" pitchFamily="34" charset="0"/>
                <a:cs typeface="Calibri" panose="020F0502020204030204" pitchFamily="34" charset="0"/>
              </a:rPr>
              <a:t>, value counts, info etc.</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I have also dropped few </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column as I found those columns contain more than  90% of its values are equal to 0.</a:t>
            </a:r>
          </a:p>
          <a:p>
            <a:pPr marL="285750" lvl="0" indent="-285750">
              <a:lnSpc>
                <a:spcPct val="107000"/>
              </a:lnSpc>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as a part of feature extraction I converted the data type of target column in to object type from int type as this is a classification problem and target columns is having categorical values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225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77516" y="375345"/>
            <a:ext cx="10628130" cy="693060"/>
          </a:xfrm>
        </p:spPr>
        <p:txBody>
          <a:bodyPr>
            <a:noAutofit/>
          </a:bodyPr>
          <a:lstStyle/>
          <a:p>
            <a:pPr algn="ctr"/>
            <a:r>
              <a:rPr lang="en-IN" sz="5400" b="1" u="sng" dirty="0">
                <a:solidFill>
                  <a:srgbClr val="7030A0"/>
                </a:solidFill>
              </a:rPr>
              <a:t>VISUALIZATION OF CATEGORICAL COLUMNS:</a:t>
            </a:r>
            <a:br>
              <a:rPr lang="en-IN" sz="5400" b="1" u="sng" dirty="0">
                <a:solidFill>
                  <a:srgbClr val="7030A0"/>
                </a:solidFill>
              </a:rPr>
            </a:br>
            <a:br>
              <a:rPr lang="en-IN"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11733196" cy="5303520"/>
          </a:xfrm>
        </p:spPr>
        <p:txBody>
          <a:bodyPr>
            <a:noAutofit/>
          </a:bodyPr>
          <a:lstStyle/>
          <a:p>
            <a:pPr marL="0" indent="0">
              <a:buNone/>
            </a:pPr>
            <a:r>
              <a:rPr lang="en-IN" sz="2400" dirty="0"/>
              <a:t>             </a:t>
            </a:r>
          </a:p>
        </p:txBody>
      </p:sp>
      <p:pic>
        <p:nvPicPr>
          <p:cNvPr id="3" name="Picture 2">
            <a:extLst>
              <a:ext uri="{FF2B5EF4-FFF2-40B4-BE49-F238E27FC236}">
                <a16:creationId xmlns:a16="http://schemas.microsoft.com/office/drawing/2014/main" id="{8CDE281F-3A4B-4FCA-4BCC-9C9272501F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115" y="2075815"/>
            <a:ext cx="10402938" cy="4611746"/>
          </a:xfrm>
          <a:prstGeom prst="rect">
            <a:avLst/>
          </a:prstGeom>
          <a:noFill/>
          <a:ln>
            <a:noFill/>
          </a:ln>
        </p:spPr>
      </p:pic>
    </p:spTree>
    <p:extLst>
      <p:ext uri="{BB962C8B-B14F-4D97-AF65-F5344CB8AC3E}">
        <p14:creationId xmlns:p14="http://schemas.microsoft.com/office/powerpoint/2010/main" val="5323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371364" y="77724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3185960" y="2306453"/>
            <a:ext cx="5974082" cy="2245093"/>
          </a:xfrm>
        </p:spPr>
        <p:txBody>
          <a:bodyPr>
            <a:noAutofit/>
          </a:bodyPr>
          <a:lstStyle/>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There are 87.5% of non-defaulters and 12.5% of defaulter customers, the data is unbalanced we will use random oversampling technique to balance the target.</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060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1465</TotalTime>
  <Words>1799</Words>
  <Application>Microsoft Office PowerPoint</Application>
  <PresentationFormat>Widescreen</PresentationFormat>
  <Paragraphs>127</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Bahnschrift SemiBold</vt:lpstr>
      <vt:lpstr>Calibri</vt:lpstr>
      <vt:lpstr>Century</vt:lpstr>
      <vt:lpstr>Symbol</vt:lpstr>
      <vt:lpstr>Trebuchet MS</vt:lpstr>
      <vt:lpstr>Wingdings</vt:lpstr>
      <vt:lpstr>Wingdings 3</vt:lpstr>
      <vt:lpstr>Facet</vt:lpstr>
      <vt:lpstr>PowerPoint Presentation</vt:lpstr>
      <vt:lpstr>CONTENT</vt:lpstr>
      <vt:lpstr>PROBLEM STATEMENT:</vt:lpstr>
      <vt:lpstr>PROBLEM UNDERSTANDING:</vt:lpstr>
      <vt:lpstr> </vt:lpstr>
      <vt:lpstr>IMPORTANCE OF MICRO CREDIT DEFAULTERS MODEL</vt:lpstr>
      <vt:lpstr>EXPLORATORY DATA ANALYSIS:</vt:lpstr>
      <vt:lpstr>VISUALIZATION OF CATEGORICAL COLUMNS:  </vt:lpstr>
      <vt:lpstr>OBSERVATIONS:</vt:lpstr>
      <vt:lpstr>VIZUALIZATION OF NUMIRICALCAL COLUMNS:</vt:lpstr>
      <vt:lpstr>VIZUALIZATION OF NUMIRICALCAL COLUMNS:</vt:lpstr>
      <vt:lpstr>VIZUALIZATION OF NUMIRICALCAL COLUMNS:</vt:lpstr>
      <vt:lpstr>VIZUALIZATION OF NUMIRICALCAL COLUMNS:</vt:lpstr>
      <vt:lpstr>OBSERVATIONS:</vt:lpstr>
      <vt:lpstr>ANALYSIS:</vt:lpstr>
      <vt:lpstr>DATA CLEANING STEPS:</vt:lpstr>
      <vt:lpstr>MODEL BUILDING:</vt:lpstr>
      <vt:lpstr>I) RANDOM FOREST CLASSIFIER:</vt:lpstr>
      <vt:lpstr>II)EXTRA TREE CLASSIFIER:</vt:lpstr>
      <vt:lpstr>III) GRADIENT BOOSTING CLASSIFIER:</vt:lpstr>
      <vt:lpstr>IV) SUPPORT VECTOR CLASSIFIER:</vt:lpstr>
      <vt:lpstr>HYPER PARAMETER TUNNING:</vt:lpstr>
      <vt:lpstr>HYPER PARAMETER TUNNING:</vt:lpstr>
      <vt:lpstr>SAVING THE MODEL AND PREDICTIONS USING SAVED MODEL: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samyukta</dc:creator>
  <cp:lastModifiedBy>samyukta</cp:lastModifiedBy>
  <cp:revision>5</cp:revision>
  <dcterms:created xsi:type="dcterms:W3CDTF">2022-06-24T12:47:50Z</dcterms:created>
  <dcterms:modified xsi:type="dcterms:W3CDTF">2022-09-01T08:38:01Z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